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331" r:id="rId2"/>
    <p:sldId id="417" r:id="rId3"/>
    <p:sldId id="418" r:id="rId4"/>
    <p:sldId id="351" r:id="rId5"/>
    <p:sldId id="422" r:id="rId6"/>
    <p:sldId id="352" r:id="rId7"/>
    <p:sldId id="421" r:id="rId8"/>
    <p:sldId id="353" r:id="rId9"/>
    <p:sldId id="318" r:id="rId10"/>
    <p:sldId id="419" r:id="rId11"/>
    <p:sldId id="407" r:id="rId12"/>
    <p:sldId id="408" r:id="rId13"/>
    <p:sldId id="420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1"/>
    <p:restoredTop sz="94878"/>
  </p:normalViewPr>
  <p:slideViewPr>
    <p:cSldViewPr>
      <p:cViewPr varScale="1">
        <p:scale>
          <a:sx n="161" d="100"/>
          <a:sy n="161" d="100"/>
        </p:scale>
        <p:origin x="3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EB7D814-8C25-6844-B4F5-31711A507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B2C763-DF75-794C-93BB-526EFC450145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A32ECD8-42B0-9A45-B737-3455039218E9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1D6254-CAB7-7544-8272-76CFEF0757B9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7D814-8C25-6844-B4F5-31711A5073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3E2DA73-57A8-B341-A780-E725B27FA363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68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3E2DA73-57A8-B341-A780-E725B27FA363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1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D8892-0CCD-DD4A-889A-CC4F75FC80AE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9671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E7554-3A44-324C-B2D2-05B3841B23D3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0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196215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73405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9A5181-E801-2840-9DBD-F7342242ECA0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5009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6902B-3118-A146-9697-38AA2A874BE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1339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DB8F-5AFF-C04A-9A86-DED66021CFDC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4896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82504-F411-144B-95D8-B761D9E9B4EF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5925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F4921-F826-4847-9514-18B141A502E5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7897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3EBB9-89DE-B54D-9A4A-AC43905CACA6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5679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57EBF-FBB0-3A47-B7CA-B80B266F71B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9330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E2EC9-DE0A-E64B-A700-DB97FA4FE774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2102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430EA-DAB4-8F4F-9258-96B4AC5A36FB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787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fld id="{D730983A-0103-BC41-ACA5-CC52A0013799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DKQPDKB" TargetMode="External"/><Relationship Id="rId2" Type="http://schemas.openxmlformats.org/officeDocument/2006/relationships/hyperlink" Target="https://www.amazon.com/gp/product/B07GJNKQ8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Weller-WE1010NA-Digital-Soldering-Station/dp/B077JDGY1J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6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hyperlink" Target="http://en.wikipedia.org/wiki/Resistivity" TargetMode="External"/><Relationship Id="rId4" Type="http://schemas.openxmlformats.org/officeDocument/2006/relationships/hyperlink" Target="http://en.wikipedia.org/wiki/Wir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nature, rainbow, night sky&#10;&#10;Description automatically generated">
            <a:extLst>
              <a:ext uri="{FF2B5EF4-FFF2-40B4-BE49-F238E27FC236}">
                <a16:creationId xmlns:a16="http://schemas.microsoft.com/office/drawing/2014/main" id="{92F279C9-4231-E446-94E1-464363D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385"/>
            <a:ext cx="9144000" cy="5395230"/>
          </a:xfrm>
          <a:prstGeom prst="rect">
            <a:avLst/>
          </a:prstGeom>
        </p:spPr>
      </p:pic>
      <p:sp>
        <p:nvSpPr>
          <p:cNvPr id="1433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Week 1</a:t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Kits</a:t>
            </a:r>
          </a:p>
        </p:txBody>
      </p:sp>
    </p:spTree>
    <p:extLst>
      <p:ext uri="{BB962C8B-B14F-4D97-AF65-F5344CB8AC3E}">
        <p14:creationId xmlns:p14="http://schemas.microsoft.com/office/powerpoint/2010/main" val="314540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FE719-CA99-4E42-AD5E-04087D59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-38100"/>
            <a:ext cx="3733800" cy="373380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Multimeter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err="1">
                <a:latin typeface="Arial" charset="0"/>
                <a:ea typeface="ＭＳ Ｐゴシック" charset="0"/>
              </a:rPr>
              <a:t>Rasnow’s</a:t>
            </a:r>
            <a:r>
              <a:rPr lang="en-US" sz="2000" dirty="0">
                <a:latin typeface="Arial" charset="0"/>
                <a:ea typeface="ＭＳ Ｐゴシック" charset="0"/>
              </a:rPr>
              <a:t> rules: </a:t>
            </a:r>
          </a:p>
          <a:p>
            <a:pPr marL="800100" lvl="1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Don’t measure current with a multimeter – always instead</a:t>
            </a:r>
            <a:br>
              <a:rPr lang="en-US" sz="1800" dirty="0">
                <a:latin typeface="Arial" charset="0"/>
                <a:ea typeface="ＭＳ Ｐゴシック" charset="0"/>
              </a:rPr>
            </a:br>
            <a:r>
              <a:rPr lang="en-US" sz="1800" dirty="0">
                <a:latin typeface="Arial" charset="0"/>
                <a:ea typeface="ＭＳ Ｐゴシック" charset="0"/>
              </a:rPr>
              <a:t>measure voltage across a series resistor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Good circuit design includes adding small </a:t>
            </a:r>
            <a:br>
              <a:rPr lang="en-US" sz="1600" dirty="0">
                <a:latin typeface="Arial" charset="0"/>
                <a:ea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</a:rPr>
              <a:t>diagnostic resistors for this purpose</a:t>
            </a:r>
          </a:p>
          <a:p>
            <a:pPr marL="800100" lvl="1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Return the main dial to voltage right after </a:t>
            </a:r>
            <a:br>
              <a:rPr lang="en-US" sz="1800" dirty="0">
                <a:latin typeface="Arial" charset="0"/>
                <a:ea typeface="ＭＳ Ｐゴシック" charset="0"/>
              </a:rPr>
            </a:br>
            <a:r>
              <a:rPr lang="en-US" sz="1800" dirty="0">
                <a:latin typeface="Arial" charset="0"/>
                <a:ea typeface="ＭＳ Ｐゴシック" charset="0"/>
              </a:rPr>
              <a:t>measuring something else – to minimize </a:t>
            </a:r>
            <a:br>
              <a:rPr lang="en-US" sz="1800" dirty="0">
                <a:latin typeface="Arial" charset="0"/>
                <a:ea typeface="ＭＳ Ｐゴシック" charset="0"/>
              </a:rPr>
            </a:br>
            <a:r>
              <a:rPr lang="en-US" sz="1800" dirty="0">
                <a:latin typeface="Arial" charset="0"/>
                <a:ea typeface="ＭＳ Ｐゴシック" charset="0"/>
              </a:rPr>
              <a:t>the chance of accidently measuring a </a:t>
            </a:r>
            <a:br>
              <a:rPr lang="en-US" sz="1800" dirty="0">
                <a:latin typeface="Arial" charset="0"/>
                <a:ea typeface="ＭＳ Ｐゴシック" charset="0"/>
              </a:rPr>
            </a:br>
            <a:r>
              <a:rPr lang="en-US" sz="1800" dirty="0">
                <a:latin typeface="Arial" charset="0"/>
                <a:ea typeface="ＭＳ Ｐゴシック" charset="0"/>
              </a:rPr>
              <a:t>voltage with the meter in </a:t>
            </a:r>
            <a:r>
              <a:rPr lang="en-US" sz="1800" dirty="0">
                <a:latin typeface="Symbol" pitchFamily="2" charset="2"/>
                <a:ea typeface="ＭＳ Ｐゴシック" charset="0"/>
              </a:rPr>
              <a:t>W</a:t>
            </a:r>
            <a:r>
              <a:rPr lang="en-US" sz="1800" dirty="0">
                <a:latin typeface="Arial" charset="0"/>
                <a:ea typeface="ＭＳ Ｐゴシック" charset="0"/>
              </a:rPr>
              <a:t> or other mode.</a:t>
            </a:r>
          </a:p>
          <a:p>
            <a:pPr marL="800100" lvl="1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1800" u="sng" dirty="0">
                <a:latin typeface="Arial" charset="0"/>
                <a:ea typeface="ＭＳ Ｐゴシック" charset="0"/>
              </a:rPr>
              <a:t>Always</a:t>
            </a:r>
            <a:r>
              <a:rPr lang="en-US" sz="1800" dirty="0">
                <a:latin typeface="Arial" charset="0"/>
                <a:ea typeface="ＭＳ Ｐゴシック" charset="0"/>
              </a:rPr>
              <a:t> take a reference measurement that indicates the meter is working. E.g., shorting the leads on a voltage scale </a:t>
            </a:r>
            <a:r>
              <a:rPr lang="en-US" sz="1800" dirty="0">
                <a:latin typeface="Arial" charset="0"/>
                <a:ea typeface="ＭＳ Ｐゴシック" charset="0"/>
                <a:sym typeface="Wingdings" pitchFamily="2" charset="2"/>
              </a:rPr>
              <a:t> 0V or the “noise floor”</a:t>
            </a:r>
            <a:r>
              <a:rPr lang="en-US" sz="1800" dirty="0">
                <a:latin typeface="Arial" charset="0"/>
                <a:ea typeface="ＭＳ Ｐゴシック" charset="0"/>
              </a:rPr>
              <a:t>. Resistance should be OL with leads open and ~ zero when shorted. </a:t>
            </a:r>
          </a:p>
          <a:p>
            <a:pPr marL="800100" lvl="1" indent="-34290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sz="1800" dirty="0">
                <a:latin typeface="Arial" charset="0"/>
                <a:ea typeface="ＭＳ Ｐゴシック" charset="0"/>
              </a:rPr>
              <a:t>When in doubt, use a different multimeter to verify consistent results (old joke: a physicist with a thermometer knows the temperature, but a physicist with 2 thermometers is never sure)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More expensive meters can save you time and frustration justifying their $$$ after you realize the cheapo meter has been lying to you …</a:t>
            </a:r>
          </a:p>
        </p:txBody>
      </p:sp>
    </p:spTree>
    <p:extLst>
      <p:ext uri="{BB962C8B-B14F-4D97-AF65-F5344CB8AC3E}">
        <p14:creationId xmlns:p14="http://schemas.microsoft.com/office/powerpoint/2010/main" val="404866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5298-C259-3F4E-BB24-8D04D9BA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kit(s)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7EA-5075-5848-A5EF-B05E39DE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4800600"/>
          </a:xfrm>
        </p:spPr>
        <p:txBody>
          <a:bodyPr/>
          <a:lstStyle/>
          <a:p>
            <a:r>
              <a:rPr lang="en-US" dirty="0"/>
              <a:t>Soldering kit </a:t>
            </a: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https://www.amazon.com/gp/product/B07GJNKQ8W</a:t>
            </a:r>
            <a:r>
              <a:rPr lang="en-US" sz="1800" dirty="0"/>
              <a:t>) </a:t>
            </a:r>
            <a:endParaRPr lang="en-US" dirty="0"/>
          </a:p>
          <a:p>
            <a:pPr lvl="1"/>
            <a:r>
              <a:rPr lang="en-US" dirty="0"/>
              <a:t>Don’t run your soldering iron too hot – it will oxidize and burn up</a:t>
            </a:r>
          </a:p>
          <a:p>
            <a:pPr lvl="1"/>
            <a:r>
              <a:rPr lang="en-US" dirty="0"/>
              <a:t>~350C (660F) is a good temperature (assuming thermostat is calibrated, eutectic solder, low thermal inertia parts … 400C (750F) is </a:t>
            </a:r>
            <a:r>
              <a:rPr lang="en-US" u="sng" dirty="0"/>
              <a:t>significantly</a:t>
            </a:r>
            <a:r>
              <a:rPr lang="en-US" dirty="0"/>
              <a:t> hotter </a:t>
            </a:r>
          </a:p>
          <a:p>
            <a:pPr lvl="1"/>
            <a:r>
              <a:rPr lang="en-US" dirty="0"/>
              <a:t>First time you turn it on, cover the tip in solder</a:t>
            </a:r>
          </a:p>
          <a:p>
            <a:pPr lvl="1"/>
            <a:r>
              <a:rPr lang="en-US" dirty="0"/>
              <a:t>You’ll want a ~1mm tip – too sharp </a:t>
            </a:r>
            <a:r>
              <a:rPr lang="en-US" dirty="0">
                <a:sym typeface="Wingdings" pitchFamily="2" charset="2"/>
              </a:rPr>
              <a:t> too little</a:t>
            </a:r>
            <a:r>
              <a:rPr lang="en-US" dirty="0"/>
              <a:t> area for heat transfer, too big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too much heat flow melts adjacent locations</a:t>
            </a:r>
          </a:p>
          <a:p>
            <a:r>
              <a:rPr lang="en-US" dirty="0"/>
              <a:t>Alternative soldering kits:</a:t>
            </a:r>
          </a:p>
          <a:p>
            <a:pPr lvl="1"/>
            <a:r>
              <a:rPr lang="en-US" dirty="0">
                <a:hlinkClick r:id="rId3"/>
              </a:rPr>
              <a:t>https://www.amazon.com/gp/product/B09DKQPDKB</a:t>
            </a:r>
            <a:r>
              <a:rPr lang="en-US" dirty="0"/>
              <a:t> is a </a:t>
            </a:r>
            <a:r>
              <a:rPr lang="en-US" i="1" dirty="0"/>
              <a:t>much </a:t>
            </a:r>
            <a:r>
              <a:rPr lang="en-US" dirty="0"/>
              <a:t>nicer and enjoyable soldering iron for $37. For $100 or more, e.g., </a:t>
            </a:r>
            <a:r>
              <a:rPr lang="en-US" dirty="0">
                <a:hlinkClick r:id="rId4"/>
              </a:rPr>
              <a:t>https://www.amazon.com/Weller-WE1010NA-Digital-Soldering-Station/dp/B077JDGY1J</a:t>
            </a:r>
            <a:r>
              <a:rPr lang="en-US" dirty="0"/>
              <a:t>  you get softer cords, and perhaps better reliability and calibration …</a:t>
            </a:r>
          </a:p>
          <a:p>
            <a:pPr lvl="1"/>
            <a:r>
              <a:rPr lang="en-US" dirty="0"/>
              <a:t>Older soldering stations on </a:t>
            </a:r>
            <a:r>
              <a:rPr lang="en-US" dirty="0" err="1"/>
              <a:t>ebay</a:t>
            </a:r>
            <a:r>
              <a:rPr lang="en-US" dirty="0"/>
              <a:t> can be a good bargain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5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5298-C259-3F4E-BB24-8D04D9BA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Solderless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7EA-5075-5848-A5EF-B05E39DE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56" y="1104900"/>
            <a:ext cx="7772400" cy="4648200"/>
          </a:xfrm>
        </p:spPr>
        <p:txBody>
          <a:bodyPr/>
          <a:lstStyle/>
          <a:p>
            <a:pPr lvl="1"/>
            <a:r>
              <a:rPr lang="en-US" dirty="0"/>
              <a:t>Jamming something too big into the holes can permanently deform the springs (as can heating from excessive current)</a:t>
            </a:r>
          </a:p>
          <a:p>
            <a:pPr lvl="1"/>
            <a:r>
              <a:rPr lang="en-US" dirty="0"/>
              <a:t>Understand which holes are connected … (explore with your ohmmeter)</a:t>
            </a:r>
          </a:p>
          <a:p>
            <a:pPr lvl="1"/>
            <a:r>
              <a:rPr lang="en-US" dirty="0"/>
              <a:t>What happens if you put a component between an A and an E in the same row?</a:t>
            </a:r>
          </a:p>
          <a:p>
            <a:pPr lvl="1"/>
            <a:r>
              <a:rPr lang="en-US" dirty="0"/>
              <a:t>The top and bottom + and – rows are not connected (unless you connect them)</a:t>
            </a:r>
          </a:p>
          <a:p>
            <a:pPr lvl="1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9A03345-DA01-6A44-8A89-5E9E5109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4375330"/>
            <a:ext cx="6096001" cy="242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5067A-9E68-EDC0-6E40-70FC4BC9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stuff in your 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7EEF-EB07-553E-6AD2-75EF94D88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discipline to keep track of all the small parts in your kits, because you’ll eventually need them to complete future labs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unused screwdriver tips inside its handle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tools to your toolbox after use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Uniquely label your tools before working in groups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boxes in the top of your toolboxes slide out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“soft skills” of neatness, organization, consideration of others in common workspaces, cleaning up after yourself, …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CD96-FA26-34DC-AE17-5E902017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Kits are </a:t>
            </a:r>
            <a:r>
              <a:rPr lang="en-US" b="1" dirty="0"/>
              <a:t>essential</a:t>
            </a:r>
            <a:r>
              <a:rPr lang="en-US" dirty="0"/>
              <a:t>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46E02-680B-3C8F-E018-3DCA7CB5B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72" y="1028700"/>
            <a:ext cx="7772400" cy="4800600"/>
          </a:xfrm>
        </p:spPr>
        <p:txBody>
          <a:bodyPr/>
          <a:lstStyle/>
          <a:p>
            <a:r>
              <a:rPr lang="en-US" dirty="0"/>
              <a:t>This is a hands-on lab class</a:t>
            </a:r>
          </a:p>
          <a:p>
            <a:r>
              <a:rPr lang="en-US" dirty="0"/>
              <a:t>You’ll be building circuits and measuring their properties and behaviors using your kits and your computer</a:t>
            </a:r>
          </a:p>
          <a:p>
            <a:r>
              <a:rPr lang="en-US" dirty="0"/>
              <a:t>When (probably not “If”) you need help, you’ll have to seek it out – if you’re shy about asking, then you’ll have to allocate </a:t>
            </a:r>
            <a:r>
              <a:rPr lang="en-US" u="sng" dirty="0"/>
              <a:t>additional</a:t>
            </a:r>
            <a:r>
              <a:rPr lang="en-US" dirty="0"/>
              <a:t> time for your own exploration and self-discovery</a:t>
            </a:r>
          </a:p>
          <a:p>
            <a:r>
              <a:rPr lang="en-US" dirty="0"/>
              <a:t>Where to get help? </a:t>
            </a:r>
          </a:p>
          <a:p>
            <a:pPr lvl="1"/>
            <a:r>
              <a:rPr lang="en-US" dirty="0"/>
              <a:t>Each other – you can use the chat to exchange some emails or servers … </a:t>
            </a:r>
          </a:p>
          <a:p>
            <a:pPr lvl="1"/>
            <a:r>
              <a:rPr lang="en-US" dirty="0"/>
              <a:t>Canvas – links to videos, reviewing lecture, …</a:t>
            </a:r>
          </a:p>
          <a:p>
            <a:pPr lvl="1"/>
            <a:r>
              <a:rPr lang="en-US" dirty="0"/>
              <a:t>Trent Ruiz, Max Seligman, other faculty, tutoring center, etc. </a:t>
            </a:r>
          </a:p>
          <a:p>
            <a:pPr lvl="1"/>
            <a:r>
              <a:rPr lang="en-US" dirty="0"/>
              <a:t>Email me …</a:t>
            </a:r>
          </a:p>
        </p:txBody>
      </p:sp>
    </p:spTree>
    <p:extLst>
      <p:ext uri="{BB962C8B-B14F-4D97-AF65-F5344CB8AC3E}">
        <p14:creationId xmlns:p14="http://schemas.microsoft.com/office/powerpoint/2010/main" val="219901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CE9F-EB10-89CC-64B8-84D74C44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2AACF-4B29-C575-DC4E-D2AC731D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Canvas docs and videos about the kits </a:t>
            </a:r>
          </a:p>
        </p:txBody>
      </p:sp>
    </p:spTree>
    <p:extLst>
      <p:ext uri="{BB962C8B-B14F-4D97-AF65-F5344CB8AC3E}">
        <p14:creationId xmlns:p14="http://schemas.microsoft.com/office/powerpoint/2010/main" val="2185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Resistors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114300" y="1783306"/>
            <a:ext cx="3742495" cy="2971800"/>
          </a:xfrm>
          <a:solidFill>
            <a:srgbClr val="FFFFFF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Resistors oppose current flow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Resistors convert current to voltage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Series resistors are voltage dividers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Parallel resistors are current dividers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Small resistors from 0.1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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to 10M</a:t>
            </a: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 are close to ideal (for reasonable voltages, currents, etc.)</a:t>
            </a:r>
          </a:p>
        </p:txBody>
      </p:sp>
      <p:pic>
        <p:nvPicPr>
          <p:cNvPr id="552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90600"/>
            <a:ext cx="38989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11"/>
          <p:cNvSpPr txBox="1">
            <a:spLocks noChangeArrowheads="1"/>
          </p:cNvSpPr>
          <p:nvPr/>
        </p:nvSpPr>
        <p:spPr bwMode="auto">
          <a:xfrm>
            <a:off x="3352800" y="6108700"/>
            <a:ext cx="3124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olidFill>
                  <a:srgbClr val="400080"/>
                </a:solidFill>
              </a:rPr>
              <a:t>Ohm</a:t>
            </a:r>
            <a:r>
              <a:rPr lang="ja-JP" altLang="en-US">
                <a:solidFill>
                  <a:srgbClr val="400080"/>
                </a:solidFill>
              </a:rPr>
              <a:t>’</a:t>
            </a:r>
            <a:r>
              <a:rPr lang="en-US" altLang="ja-JP" dirty="0">
                <a:solidFill>
                  <a:srgbClr val="400080"/>
                </a:solidFill>
              </a:rPr>
              <a:t>s Law: V= IR</a:t>
            </a:r>
          </a:p>
          <a:p>
            <a:pPr>
              <a:lnSpc>
                <a:spcPct val="40000"/>
              </a:lnSpc>
              <a:spcBef>
                <a:spcPct val="50000"/>
              </a:spcBef>
            </a:pPr>
            <a:r>
              <a:rPr lang="en-US" dirty="0">
                <a:solidFill>
                  <a:srgbClr val="400080"/>
                </a:solidFill>
              </a:rPr>
              <a:t>Watt</a:t>
            </a:r>
            <a:r>
              <a:rPr lang="ja-JP" altLang="en-US">
                <a:solidFill>
                  <a:srgbClr val="400080"/>
                </a:solidFill>
              </a:rPr>
              <a:t>’</a:t>
            </a:r>
            <a:r>
              <a:rPr lang="en-US" altLang="ja-JP" dirty="0">
                <a:solidFill>
                  <a:srgbClr val="400080"/>
                </a:solidFill>
              </a:rPr>
              <a:t>s Law: P = VI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B60996-C808-A090-AA57-6F9D18F9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1410607"/>
            <a:ext cx="5071305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37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08F5-3537-977C-DA89-A41E5810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B900A-877A-F78D-2F61-3B393ECC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Resistors tend to be the most common component we use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Misplacing a 100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resistor with a 10k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100k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generally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radically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changes circuit behavior … and is a challenge to debug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eyes aren’t good enough to read color codes of these cheap blue resistors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keep my resistors sorted in a piece of foam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measure them before replacing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in the foam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encourage you to make this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a more convenient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Foam beats an egg carton when it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falls to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floor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4AA3C-02BD-26F6-D830-5310A549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191000"/>
            <a:ext cx="3772451" cy="2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Generalized Resistors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3505200" cy="41148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resistor abstraction is ubiquitous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E.g., transistor model (Art of Electronics,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AoE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Fig. 2.5)</a:t>
            </a:r>
          </a:p>
        </p:txBody>
      </p:sp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08463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263BA-5C7F-F74E-B61E-0AC87AC57410}"/>
              </a:ext>
            </a:extLst>
          </p:cNvPr>
          <p:cNvSpPr txBox="1"/>
          <p:nvPr/>
        </p:nvSpPr>
        <p:spPr>
          <a:xfrm>
            <a:off x="538843" y="3646944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theory is clearly wrong – transistors don’t have men in them! They are filled with smoke, because after the smoke comes out of them, they don’t function anymore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54490-F074-F141-80C4-0B8FA9B58337}"/>
              </a:ext>
            </a:extLst>
          </p:cNvPr>
          <p:cNvSpPr txBox="1"/>
          <p:nvPr/>
        </p:nvSpPr>
        <p:spPr>
          <a:xfrm>
            <a:off x="7696200" y="28194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Saturation</a:t>
            </a:r>
          </a:p>
          <a:p>
            <a:r>
              <a:rPr lang="en-US" sz="1400" dirty="0">
                <a:solidFill>
                  <a:srgbClr val="FF0000"/>
                </a:solidFill>
              </a:rPr>
              <a:t>Linear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Cutoff</a:t>
            </a:r>
          </a:p>
        </p:txBody>
      </p:sp>
    </p:spTree>
    <p:extLst>
      <p:ext uri="{BB962C8B-B14F-4D97-AF65-F5344CB8AC3E}">
        <p14:creationId xmlns:p14="http://schemas.microsoft.com/office/powerpoint/2010/main" val="9242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9B7B-67E0-E335-1122-5C497304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0480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I-V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0527-A439-0F4C-56E0-CF509603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circuit (loop),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pulls??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relationship between those is characteristic of the circuit.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and current are often proportional, i.e., V 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and we conventionally write, V = IR, i.e., Ohm’s Law and characterize the circuit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R is constant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conventionally plot I vs. V, so the slope of such an “I-V curve” is 1/R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interesting electronic devices have non-linear I-V curves (which we’ll be measuring and studying)</a:t>
            </a:r>
          </a:p>
        </p:txBody>
      </p:sp>
    </p:spTree>
    <p:extLst>
      <p:ext uri="{BB962C8B-B14F-4D97-AF65-F5344CB8AC3E}">
        <p14:creationId xmlns:p14="http://schemas.microsoft.com/office/powerpoint/2010/main" val="2637044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FA4F1-8CA6-2443-A7B7-CB09D3717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9" y="5097697"/>
            <a:ext cx="2904092" cy="1631731"/>
          </a:xfrm>
          <a:prstGeom prst="rect">
            <a:avLst/>
          </a:prstGeom>
        </p:spPr>
      </p:pic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Wires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Ideal wires have zero resistance and thus V =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iR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= 0 voltage across them,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i.e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, they transmit current without loss of voltage, nor loss of power (P = Vi = 0).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Real wires come in many flavors revealing the real trade-offs common in actual devices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hlinkClick r:id="rId4"/>
              </a:rPr>
              <a:t>http://en.wikipedia.org/wiki/Wire</a:t>
            </a:r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Stranded vs solid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Big vs. small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hlinkClick r:id="rId5"/>
              </a:rPr>
              <a:t>http://en.wikipedia.org/wiki/Resistivity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Cu, Au, Ag, Al, </a:t>
            </a:r>
            <a:r>
              <a:rPr lang="en-US" dirty="0" err="1">
                <a:latin typeface="Arial" charset="0"/>
                <a:ea typeface="ＭＳ Ｐゴシック" charset="0"/>
              </a:rPr>
              <a:t>NbTi</a:t>
            </a:r>
            <a:r>
              <a:rPr lang="en-US" dirty="0">
                <a:latin typeface="Arial" charset="0"/>
                <a:ea typeface="ＭＳ Ｐゴシック" charset="0"/>
              </a:rPr>
              <a:t>, YBCO, W,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Insulation and shielding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</a:rPr>
              <a:t>Power transmission by utilities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1F414-0E41-AE4D-9A60-B653B6551F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035"/>
          <a:stretch/>
        </p:blipFill>
        <p:spPr>
          <a:xfrm>
            <a:off x="5715000" y="4800600"/>
            <a:ext cx="3276600" cy="1928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90975-00D9-584B-A4E1-0CAA534D6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059" y="3175420"/>
            <a:ext cx="1619579" cy="1320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C086A3-264B-1F4C-88F0-9D806728FC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891" y="5480622"/>
            <a:ext cx="1475693" cy="13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FE719-CA99-4E42-AD5E-04087D59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-38100"/>
            <a:ext cx="3733800" cy="3733800"/>
          </a:xfrm>
          <a:prstGeom prst="rect">
            <a:avLst/>
          </a:prstGeom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Multimeter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Explore a multimeter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Human interface and electric interface to measure: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DC voltage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AC voltage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DC current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AC current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Resistance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Some measure capacitance, inductance, frequency, hfe, etc.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How can you damage one?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Measure voltage on a current scale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Measure voltage or current on a resistance scale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latin typeface="Arial" charset="0"/>
                <a:ea typeface="ＭＳ Ｐゴシック" charset="0"/>
              </a:rPr>
              <a:t>Exceed the ratings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How can one damage you?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solidFill>
                  <a:srgbClr val="FF0000"/>
                </a:solidFill>
                <a:latin typeface="Arial" charset="0"/>
                <a:ea typeface="ＭＳ Ｐゴシック" charset="0"/>
              </a:rPr>
              <a:t>Probes are sharp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>
                <a:solidFill>
                  <a:srgbClr val="FF0000"/>
                </a:solidFill>
                <a:latin typeface="Arial" charset="0"/>
                <a:ea typeface="ＭＳ Ｐゴシック" charset="0"/>
              </a:rPr>
              <a:t>Bring you closer to potentially dangerous voltages</a:t>
            </a: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19107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105660</TotalTime>
  <Words>1123</Words>
  <Application>Microsoft Macintosh PowerPoint</Application>
  <PresentationFormat>On-screen Show (4:3)</PresentationFormat>
  <Paragraphs>102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Symbol</vt:lpstr>
      <vt:lpstr>Times New Roman</vt:lpstr>
      <vt:lpstr>Blank Presentation</vt:lpstr>
      <vt:lpstr>Week 1  Kits</vt:lpstr>
      <vt:lpstr>Kits are essential for this class</vt:lpstr>
      <vt:lpstr>PowerPoint Presentation</vt:lpstr>
      <vt:lpstr>Resistors</vt:lpstr>
      <vt:lpstr>Practical Resistors</vt:lpstr>
      <vt:lpstr>Generalized Resistors</vt:lpstr>
      <vt:lpstr>I-V curves</vt:lpstr>
      <vt:lpstr>Wires</vt:lpstr>
      <vt:lpstr>Multimeter</vt:lpstr>
      <vt:lpstr>Multimeter</vt:lpstr>
      <vt:lpstr>Soldering kit(s)</vt:lpstr>
      <vt:lpstr>Solderless breadboards</vt:lpstr>
      <vt:lpstr>Other stuff in your kits</vt:lpstr>
    </vt:vector>
  </TitlesOfParts>
  <Company>brian rasnow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DC Circuits</dc:title>
  <dc:creator>brian rasnow</dc:creator>
  <cp:lastModifiedBy>Rasnow, Brian K.</cp:lastModifiedBy>
  <cp:revision>87</cp:revision>
  <cp:lastPrinted>2019-08-28T21:33:21Z</cp:lastPrinted>
  <dcterms:created xsi:type="dcterms:W3CDTF">2012-01-30T17:41:13Z</dcterms:created>
  <dcterms:modified xsi:type="dcterms:W3CDTF">2023-08-26T15:01:51Z</dcterms:modified>
</cp:coreProperties>
</file>